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305" r:id="rId2"/>
    <p:sldId id="293" r:id="rId3"/>
    <p:sldId id="306" r:id="rId4"/>
    <p:sldId id="271" r:id="rId5"/>
    <p:sldId id="272" r:id="rId6"/>
    <p:sldId id="294" r:id="rId7"/>
    <p:sldId id="295" r:id="rId8"/>
    <p:sldId id="296" r:id="rId9"/>
    <p:sldId id="300" r:id="rId10"/>
    <p:sldId id="259" r:id="rId11"/>
    <p:sldId id="297" r:id="rId12"/>
    <p:sldId id="270" r:id="rId13"/>
    <p:sldId id="301" r:id="rId14"/>
    <p:sldId id="302" r:id="rId15"/>
    <p:sldId id="282" r:id="rId16"/>
    <p:sldId id="303" r:id="rId17"/>
    <p:sldId id="304" r:id="rId18"/>
    <p:sldId id="280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56794" autoAdjust="0"/>
  </p:normalViewPr>
  <p:slideViewPr>
    <p:cSldViewPr>
      <p:cViewPr>
        <p:scale>
          <a:sx n="46" d="100"/>
          <a:sy n="46" d="100"/>
        </p:scale>
        <p:origin x="-21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5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90" y="7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D9AC1D6-B23E-4BFF-BC0F-29002296EC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E0967FC-4F53-4F6F-BF98-D5DFBB78D5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E986BEE-3388-4430-BDB0-DA729660F14F}" type="datetimeFigureOut">
              <a:rPr lang="en-US" smtClean="0"/>
              <a:t>2/25/2022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238E33-9750-42B9-B95A-5003F6CDC4E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D584724-6333-41CC-BDFD-F646D121A7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33A01EC-0B75-485D-9D55-3ED940A481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42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5FAD8C2-43DE-49AC-B0F0-3FD4CAB0100F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C3497F-F9E4-4297-8DCB-7790BF96109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32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3006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37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Matthew </a:t>
            </a:r>
            <a:r>
              <a:rPr lang="en-US" dirty="0" err="1"/>
              <a:t>Pantell</a:t>
            </a:r>
            <a:r>
              <a:rPr lang="en-US" dirty="0"/>
              <a:t>, David </a:t>
            </a:r>
            <a:r>
              <a:rPr lang="en-US" dirty="0" err="1"/>
              <a:t>Rehkopf</a:t>
            </a:r>
            <a:r>
              <a:rPr lang="en-US" dirty="0"/>
              <a:t>, Douglas </a:t>
            </a:r>
            <a:r>
              <a:rPr lang="en-US" dirty="0" err="1"/>
              <a:t>Jutte</a:t>
            </a:r>
            <a:r>
              <a:rPr lang="en-US" dirty="0"/>
              <a:t>, S. Leonard </a:t>
            </a:r>
            <a:r>
              <a:rPr lang="en-US" dirty="0" err="1"/>
              <a:t>Syme</a:t>
            </a:r>
            <a:r>
              <a:rPr lang="en-US" dirty="0"/>
              <a:t>, John </a:t>
            </a:r>
            <a:r>
              <a:rPr lang="en-US" dirty="0" err="1"/>
              <a:t>Balmes</a:t>
            </a:r>
            <a:r>
              <a:rPr lang="en-US" dirty="0"/>
              <a:t>, and Nancy Adler. Social Isolation: A Predictor of Mortality Comparable to Traditional Clinical Risk Factors. American Journal of Public Health: November 2013, Vol. 103, No. 11, pp. 2056-2062. </a:t>
            </a:r>
            <a:r>
              <a:rPr lang="en-US" dirty="0" err="1"/>
              <a:t>doi</a:t>
            </a:r>
            <a:r>
              <a:rPr lang="en-US" dirty="0"/>
              <a:t>: 10.2105/AJPH.2013.301261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661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Social isolation</a:t>
            </a:r>
            <a:r>
              <a:rPr lang="en-US" baseline="0" dirty="0"/>
              <a:t> can have multiple contributing factors. </a:t>
            </a:r>
          </a:p>
          <a:p>
            <a:endParaRPr lang="en-US" baseline="0" dirty="0"/>
          </a:p>
          <a:p>
            <a:r>
              <a:rPr lang="en-US" dirty="0"/>
              <a:t>Not neglected by design, many elders who remain in their long-time homes</a:t>
            </a:r>
            <a:r>
              <a:rPr lang="en-US" baseline="0" dirty="0"/>
              <a:t> become</a:t>
            </a:r>
            <a:r>
              <a:rPr lang="en-US" dirty="0"/>
              <a:t> disconnected from their communities. Adult c</a:t>
            </a:r>
            <a:r>
              <a:rPr lang="en-US" dirty="0">
                <a:solidFill>
                  <a:srgbClr val="FF0000"/>
                </a:solidFill>
              </a:rPr>
              <a:t>hildren may have</a:t>
            </a:r>
            <a:r>
              <a:rPr lang="en-US" baseline="0" dirty="0">
                <a:solidFill>
                  <a:srgbClr val="FF0000"/>
                </a:solidFill>
              </a:rPr>
              <a:t> moved away, or </a:t>
            </a:r>
            <a:r>
              <a:rPr lang="en-US" dirty="0">
                <a:solidFill>
                  <a:srgbClr val="FF0000"/>
                </a:solidFill>
              </a:rPr>
              <a:t>are busy with their own children and work. </a:t>
            </a:r>
            <a:endParaRPr lang="en-US" strike="sngStrike" dirty="0">
              <a:solidFill>
                <a:srgbClr val="FF0000"/>
              </a:solidFill>
            </a:endParaRPr>
          </a:p>
          <a:p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Synagogues, traditionally the centers of Jewish community life, have seen membership declines</a:t>
            </a:r>
            <a:r>
              <a:rPr lang="en-US" baseline="0" dirty="0"/>
              <a:t> over the years. Synagogues </a:t>
            </a:r>
            <a:r>
              <a:rPr lang="en-US" dirty="0"/>
              <a:t>typically</a:t>
            </a:r>
            <a:r>
              <a:rPr lang="en-US" baseline="0" dirty="0"/>
              <a:t> </a:t>
            </a:r>
            <a:r>
              <a:rPr lang="en-US" dirty="0"/>
              <a:t>do not have the staff resources to be able to aggressive</a:t>
            </a:r>
            <a:r>
              <a:rPr lang="en-US" dirty="0">
                <a:solidFill>
                  <a:srgbClr val="FF0000"/>
                </a:solidFill>
              </a:rPr>
              <a:t>ly</a:t>
            </a:r>
            <a:r>
              <a:rPr lang="en-US" dirty="0"/>
              <a:t> pursue their elderly members or former members.</a:t>
            </a:r>
          </a:p>
          <a:p>
            <a:endParaRPr lang="en-US" dirty="0"/>
          </a:p>
          <a:p>
            <a:r>
              <a:rPr lang="en-US" baseline="0" dirty="0"/>
              <a:t>Many of these factors can be neutralized through targeted interventions. Programs need not address all of the factors to be instrumental in reversing isolation.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005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Social isolation has been demonstrated to lead to numerous detrimental health effects in older adults, including increased risk for all-cause mortality, dementia, depression, increased risk for re-hospitalization and an increased number of falls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43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2005 meta-analysis</a:t>
            </a:r>
            <a:r>
              <a:rPr lang="en-US" baseline="0" dirty="0"/>
              <a:t> of evaluations in the literature found that t</a:t>
            </a:r>
            <a:r>
              <a:rPr lang="en-US" dirty="0"/>
              <a:t>he most effective interventions against social isolation involve group activities with education or support input.</a:t>
            </a:r>
          </a:p>
          <a:p>
            <a:endParaRPr lang="en-US" dirty="0"/>
          </a:p>
          <a:p>
            <a:r>
              <a:rPr lang="en-US" dirty="0" err="1"/>
              <a:t>Cattan</a:t>
            </a:r>
            <a:r>
              <a:rPr lang="en-US" dirty="0"/>
              <a:t>, M, White, M, Bond, J, </a:t>
            </a:r>
            <a:r>
              <a:rPr lang="en-US" dirty="0" err="1"/>
              <a:t>Learmouth</a:t>
            </a:r>
            <a:r>
              <a:rPr lang="en-US" dirty="0"/>
              <a:t>, A.  Ageing and Society 25(1)</a:t>
            </a:r>
            <a:r>
              <a:rPr lang="en-US" baseline="0" dirty="0"/>
              <a:t> Jan. </a:t>
            </a:r>
            <a:r>
              <a:rPr lang="en-US" dirty="0"/>
              <a:t>2005, pp 41-67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95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2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/>
              <a:t>Poor nutrition common (est. 15%-50% of elders)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Poor nutrition due to many possible causes: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Physical limitations (shopping,</a:t>
            </a:r>
            <a:r>
              <a:rPr lang="en-US" baseline="0" dirty="0">
                <a:solidFill>
                  <a:srgbClr val="FF0000"/>
                </a:solidFill>
              </a:rPr>
              <a:t> preparing, </a:t>
            </a:r>
            <a:r>
              <a:rPr lang="en-US" dirty="0">
                <a:solidFill>
                  <a:srgbClr val="FF0000"/>
                </a:solidFill>
              </a:rPr>
              <a:t>cooking)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Financial burden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Decreased enjoyment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 Medication</a:t>
            </a:r>
            <a:r>
              <a:rPr lang="en-US" baseline="0" dirty="0">
                <a:solidFill>
                  <a:srgbClr val="FF0000"/>
                </a:solidFill>
              </a:rPr>
              <a:t> side effects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>
                <a:solidFill>
                  <a:srgbClr val="FF0000"/>
                </a:solidFill>
              </a:rPr>
              <a:t> Dental issues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>
                <a:solidFill>
                  <a:srgbClr val="FF0000"/>
                </a:solidFill>
              </a:rPr>
              <a:t> Memory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>
                <a:solidFill>
                  <a:srgbClr val="FF0000"/>
                </a:solidFill>
              </a:rPr>
              <a:t> Depression</a:t>
            </a:r>
          </a:p>
          <a:p>
            <a:pPr>
              <a:buFont typeface="Arial" pitchFamily="34" charset="0"/>
              <a:buChar char="•"/>
            </a:pPr>
            <a:endParaRPr lang="en-US" baseline="0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None/>
            </a:pPr>
            <a:r>
              <a:rPr lang="en-US" baseline="0" dirty="0">
                <a:solidFill>
                  <a:srgbClr val="FF0000"/>
                </a:solidFill>
              </a:rPr>
              <a:t>Source: Nutrition and the Elderly, www.sparkpeople.com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497F-F9E4-4297-8DCB-7790BF96109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9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388291-4352-4261-824F-37DA30F91E76}" type="datetimeFigureOut">
              <a:rPr lang="en-US" smtClean="0"/>
              <a:pPr/>
              <a:t>2/25/2022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B5C5EC9-99EB-4140-9831-922F35E764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CA7670-F419-4EBC-B994-45D33006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Isolation/loneliness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5100B0-85E6-4478-848C-08DB5A0F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“</a:t>
            </a:r>
            <a:r>
              <a:rPr lang="en-US" sz="4000" dirty="0"/>
              <a:t>The most terrible poverty is loneliness, and the feeling of being unloved.”</a:t>
            </a:r>
            <a:br>
              <a:rPr lang="en-US" sz="4000" dirty="0"/>
            </a:br>
            <a:r>
              <a:rPr lang="en-US" sz="4000" dirty="0"/>
              <a:t>― </a:t>
            </a:r>
            <a:r>
              <a:rPr lang="en-US" sz="4000" b="1" dirty="0"/>
              <a:t>Mother Teresa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1455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/>
          </a:p>
          <a:p>
            <a:r>
              <a:rPr lang="en-US" sz="3600" dirty="0"/>
              <a:t>Depression</a:t>
            </a:r>
          </a:p>
          <a:p>
            <a:r>
              <a:rPr lang="en-US" sz="3600" dirty="0"/>
              <a:t>Dementia</a:t>
            </a:r>
          </a:p>
          <a:p>
            <a:r>
              <a:rPr lang="en-US" sz="3600" dirty="0"/>
              <a:t>Falls</a:t>
            </a:r>
          </a:p>
          <a:p>
            <a:r>
              <a:rPr lang="en-US" sz="3600" dirty="0"/>
              <a:t>Hospital re-admissions</a:t>
            </a:r>
          </a:p>
          <a:p>
            <a:r>
              <a:rPr lang="en-US" sz="3600" dirty="0"/>
              <a:t>Mortality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  <p:extLst>
      <p:ext uri="{BB962C8B-B14F-4D97-AF65-F5344CB8AC3E}">
        <p14:creationId xmlns:p14="http://schemas.microsoft.com/office/powerpoint/2010/main" val="538813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482E306-22EA-42D6-AC67-9666CB135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362201"/>
            <a:ext cx="7408333" cy="3352800"/>
          </a:xfrm>
        </p:spPr>
        <p:txBody>
          <a:bodyPr>
            <a:noAutofit/>
          </a:bodyPr>
          <a:lstStyle/>
          <a:p>
            <a:r>
              <a:rPr lang="en-US" sz="3200" dirty="0"/>
              <a:t>Volunteering can reduce social isolation and loneliness in seniors</a:t>
            </a:r>
          </a:p>
          <a:p>
            <a:r>
              <a:rPr lang="en-US" sz="3200" dirty="0"/>
              <a:t>Technology can help senior isolation </a:t>
            </a:r>
          </a:p>
          <a:p>
            <a:r>
              <a:rPr lang="en-US" sz="3200" dirty="0"/>
              <a:t>Physical activity reduces senior isolation</a:t>
            </a:r>
          </a:p>
          <a:p>
            <a:r>
              <a:rPr lang="en-US" sz="3200" dirty="0"/>
              <a:t>Finding purpose reduces isolation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BFD942B2-E811-4026-8491-2381AED4D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  <p:extLst>
      <p:ext uri="{BB962C8B-B14F-4D97-AF65-F5344CB8AC3E}">
        <p14:creationId xmlns:p14="http://schemas.microsoft.com/office/powerpoint/2010/main" val="942569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848600" cy="1466850"/>
          </a:xfrm>
        </p:spPr>
        <p:txBody>
          <a:bodyPr/>
          <a:lstStyle/>
          <a:p>
            <a:r>
              <a:rPr lang="en-US" dirty="0"/>
              <a:t>Interventions work!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077200" cy="3352800"/>
          </a:xfrm>
        </p:spPr>
        <p:txBody>
          <a:bodyPr>
            <a:noAutofit/>
          </a:bodyPr>
          <a:lstStyle/>
          <a:p>
            <a:r>
              <a:rPr lang="en-US" sz="3600" dirty="0"/>
              <a:t>“…educational and social activity group interventions that target specific groups can alleviate social isolation and loneliness among older people.”</a:t>
            </a:r>
          </a:p>
          <a:p>
            <a:r>
              <a:rPr lang="en-US" sz="3200" dirty="0"/>
              <a:t>--</a:t>
            </a:r>
            <a:r>
              <a:rPr lang="en-US" sz="2800" i="1" dirty="0" err="1"/>
              <a:t>Cattan</a:t>
            </a:r>
            <a:r>
              <a:rPr lang="en-US" sz="2800" i="1" dirty="0"/>
              <a:t> et al, Ageing and Society 2005</a:t>
            </a:r>
          </a:p>
        </p:txBody>
      </p:sp>
    </p:spTree>
    <p:extLst>
      <p:ext uri="{BB962C8B-B14F-4D97-AF65-F5344CB8AC3E}">
        <p14:creationId xmlns:p14="http://schemas.microsoft.com/office/powerpoint/2010/main" val="1399447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DE8C375-F1D4-4726-865D-763A0296C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Senior Centers</a:t>
            </a:r>
          </a:p>
          <a:p>
            <a:r>
              <a:rPr lang="en-US" sz="3200" dirty="0"/>
              <a:t>Adult Day Care Centers</a:t>
            </a:r>
          </a:p>
          <a:p>
            <a:r>
              <a:rPr lang="en-US" sz="3200" dirty="0"/>
              <a:t>Libraries</a:t>
            </a:r>
          </a:p>
          <a:p>
            <a:r>
              <a:rPr lang="en-US" sz="3200" dirty="0"/>
              <a:t>Churches and synagogues</a:t>
            </a:r>
          </a:p>
          <a:p>
            <a:r>
              <a:rPr lang="en-US" sz="3200" dirty="0"/>
              <a:t>Town schools</a:t>
            </a:r>
          </a:p>
          <a:p>
            <a:r>
              <a:rPr lang="en-US" sz="3200" dirty="0"/>
              <a:t>Community Service Organizations </a:t>
            </a:r>
          </a:p>
          <a:p>
            <a:r>
              <a:rPr lang="en-US" sz="3200" dirty="0"/>
              <a:t>Assisted Living Facilities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5995782F-EBB3-41BB-A01F-7EF866F27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Socialization</a:t>
            </a:r>
          </a:p>
        </p:txBody>
      </p:sp>
    </p:spTree>
    <p:extLst>
      <p:ext uri="{BB962C8B-B14F-4D97-AF65-F5344CB8AC3E}">
        <p14:creationId xmlns:p14="http://schemas.microsoft.com/office/powerpoint/2010/main" val="193556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4145DB5A-EDBD-470A-9DAF-20D4876DD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Skype</a:t>
            </a:r>
          </a:p>
          <a:p>
            <a:r>
              <a:rPr lang="en-US" sz="3200" dirty="0"/>
              <a:t>Smart phones</a:t>
            </a:r>
          </a:p>
          <a:p>
            <a:r>
              <a:rPr lang="en-US" sz="3200" dirty="0"/>
              <a:t>Internet access</a:t>
            </a:r>
          </a:p>
          <a:p>
            <a:r>
              <a:rPr lang="en-US" sz="3200" dirty="0"/>
              <a:t>Classes on line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E0485F4A-B33F-47BD-9CF6-AFF5C83B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</a:t>
            </a:r>
          </a:p>
        </p:txBody>
      </p:sp>
    </p:spTree>
    <p:extLst>
      <p:ext uri="{BB962C8B-B14F-4D97-AF65-F5344CB8AC3E}">
        <p14:creationId xmlns:p14="http://schemas.microsoft.com/office/powerpoint/2010/main" val="1253380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362200"/>
            <a:ext cx="7924800" cy="357293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/>
              <a:t>Poor nutrition common</a:t>
            </a:r>
          </a:p>
          <a:p>
            <a:r>
              <a:rPr lang="en-US" sz="3600" dirty="0"/>
              <a:t>Many causes</a:t>
            </a:r>
          </a:p>
          <a:p>
            <a:r>
              <a:rPr lang="en-US" sz="3600" dirty="0"/>
              <a:t>Contributes to falls, general ill health, depression</a:t>
            </a:r>
          </a:p>
          <a:p>
            <a:endParaRPr lang="en-US" sz="2800" dirty="0"/>
          </a:p>
          <a:p>
            <a:pPr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Nutrition</a:t>
            </a:r>
          </a:p>
        </p:txBody>
      </p:sp>
    </p:spTree>
    <p:extLst>
      <p:ext uri="{BB962C8B-B14F-4D97-AF65-F5344CB8AC3E}">
        <p14:creationId xmlns:p14="http://schemas.microsoft.com/office/powerpoint/2010/main" val="1736212033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E781DF0-8681-4748-BAD0-1A40057E3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Regular doctor visits/remote</a:t>
            </a:r>
          </a:p>
          <a:p>
            <a:r>
              <a:rPr lang="en-US" sz="3200" dirty="0"/>
              <a:t>Exercise</a:t>
            </a:r>
          </a:p>
          <a:p>
            <a:r>
              <a:rPr lang="en-US" sz="3200" dirty="0"/>
              <a:t>Take medications as prescribed</a:t>
            </a:r>
          </a:p>
          <a:p>
            <a:r>
              <a:rPr lang="en-US" sz="3200" dirty="0"/>
              <a:t>Eat balanced meals</a:t>
            </a:r>
          </a:p>
          <a:p>
            <a:r>
              <a:rPr lang="en-US" sz="3200" dirty="0"/>
              <a:t>Phone support network</a:t>
            </a:r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1711550-4781-4169-ACA5-ADC27419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Health, wellness and safety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6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DE781DF0-8681-4748-BAD0-1A40057E32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Telephone trees </a:t>
            </a:r>
          </a:p>
          <a:p>
            <a:r>
              <a:rPr lang="en-US" sz="3200" dirty="0"/>
              <a:t>Intergenerational connections</a:t>
            </a:r>
          </a:p>
          <a:p>
            <a:r>
              <a:rPr lang="en-US" sz="3200" dirty="0"/>
              <a:t>Boy and Girl scouts</a:t>
            </a:r>
          </a:p>
          <a:p>
            <a:r>
              <a:rPr lang="en-US" sz="3200" dirty="0"/>
              <a:t>Nutritional care packages</a:t>
            </a:r>
          </a:p>
          <a:p>
            <a:r>
              <a:rPr lang="en-US" sz="3200" dirty="0"/>
              <a:t>Drive by visits</a:t>
            </a:r>
          </a:p>
          <a:p>
            <a:r>
              <a:rPr lang="en-US" sz="3200" dirty="0"/>
              <a:t>Education and information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1711550-4781-4169-ACA5-ADC274194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Health, wellness and safety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437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dogslidetoo">
            <a:extLst>
              <a:ext uri="{FF2B5EF4-FFF2-40B4-BE49-F238E27FC236}">
                <a16:creationId xmlns:a16="http://schemas.microsoft.com/office/drawing/2014/main" xmlns="" id="{F3A69B40-D67C-4BF3-916C-8731CCE07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511" y="1107283"/>
            <a:ext cx="5397103" cy="4594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4863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CA7670-F419-4EBC-B994-45D33006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5100B0-85E6-4478-848C-08DB5A0FF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 </a:t>
            </a:r>
            <a:r>
              <a:rPr lang="en-US" sz="3200" dirty="0"/>
              <a:t>Alan P. Siegal M.D</a:t>
            </a:r>
          </a:p>
          <a:p>
            <a:pPr marL="0" indent="0" algn="ctr">
              <a:buNone/>
            </a:pPr>
            <a:r>
              <a:rPr lang="en-US" sz="3200" dirty="0"/>
              <a:t>  Geriatric and Adult Psychiatry LLC</a:t>
            </a:r>
          </a:p>
          <a:p>
            <a:pPr marL="0" indent="0" algn="ctr">
              <a:buNone/>
            </a:pPr>
            <a:r>
              <a:rPr lang="en-US" sz="3200" dirty="0"/>
              <a:t> 60 Washington Ave </a:t>
            </a:r>
          </a:p>
          <a:p>
            <a:pPr marL="0" indent="0" algn="ctr">
              <a:buNone/>
            </a:pPr>
            <a:r>
              <a:rPr lang="en-US" sz="3200" dirty="0"/>
              <a:t> Hamden, CT 06518</a:t>
            </a:r>
          </a:p>
          <a:p>
            <a:pPr marL="0" indent="0" algn="ctr">
              <a:buNone/>
            </a:pPr>
            <a:r>
              <a:rPr lang="en-US" sz="3200" dirty="0"/>
              <a:t> 203-288-0414</a:t>
            </a:r>
          </a:p>
        </p:txBody>
      </p:sp>
    </p:spTree>
    <p:extLst>
      <p:ext uri="{BB962C8B-B14F-4D97-AF65-F5344CB8AC3E}">
        <p14:creationId xmlns:p14="http://schemas.microsoft.com/office/powerpoint/2010/main" val="3969909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5FF6C5C-D24A-4127-A2F1-746FD987C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Social isolation is defined as "a state in which the individual lacks a sense of belonging socially, lacks engagement with others, has a minimal number of social contacts and they are deficient in fulfilling and quality relationships"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4D72D3A-8CC3-4EEB-A940-D7FEE2EDC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Isolation/loneliness</a:t>
            </a:r>
          </a:p>
        </p:txBody>
      </p:sp>
    </p:spTree>
    <p:extLst>
      <p:ext uri="{BB962C8B-B14F-4D97-AF65-F5344CB8AC3E}">
        <p14:creationId xmlns:p14="http://schemas.microsoft.com/office/powerpoint/2010/main" val="3204451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057400"/>
            <a:ext cx="7408333" cy="4068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i="1" dirty="0"/>
          </a:p>
          <a:p>
            <a:pPr>
              <a:buNone/>
            </a:pPr>
            <a:r>
              <a:rPr lang="en-US" sz="3200" dirty="0"/>
              <a:t>“</a:t>
            </a:r>
            <a:r>
              <a:rPr lang="en-US" sz="3600" dirty="0"/>
              <a:t>Social isolation is as likely to reduce life expectancy as smoking and high blood pressure. Connection can literally save our lives.”</a:t>
            </a:r>
          </a:p>
          <a:p>
            <a:pPr>
              <a:buNone/>
            </a:pPr>
            <a:r>
              <a:rPr lang="en-US" sz="3600" dirty="0"/>
              <a:t>			</a:t>
            </a:r>
            <a:r>
              <a:rPr lang="en-US" sz="2800" dirty="0"/>
              <a:t>--</a:t>
            </a:r>
            <a:r>
              <a:rPr lang="en-US" sz="2800" i="1" dirty="0" err="1"/>
              <a:t>Pantell</a:t>
            </a:r>
            <a:r>
              <a:rPr lang="en-US" sz="2800" i="1" dirty="0"/>
              <a:t> et al, Am J Pub </a:t>
            </a:r>
            <a:r>
              <a:rPr lang="en-US" sz="2800" i="1" dirty="0" err="1"/>
              <a:t>Hlth</a:t>
            </a:r>
            <a:r>
              <a:rPr lang="en-US" sz="2800" i="1" dirty="0"/>
              <a:t> 2013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</a:t>
            </a:r>
          </a:p>
        </p:txBody>
      </p:sp>
    </p:spTree>
    <p:extLst>
      <p:ext uri="{BB962C8B-B14F-4D97-AF65-F5344CB8AC3E}">
        <p14:creationId xmlns:p14="http://schemas.microsoft.com/office/powerpoint/2010/main" val="3465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447800"/>
            <a:ext cx="8271933" cy="541019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4200" dirty="0"/>
              <a:t>Loss of spouse, friends</a:t>
            </a:r>
          </a:p>
          <a:p>
            <a:r>
              <a:rPr lang="en-US" sz="4200" dirty="0"/>
              <a:t>Family far, uninvolved</a:t>
            </a:r>
          </a:p>
          <a:p>
            <a:r>
              <a:rPr lang="en-US" sz="4200" dirty="0"/>
              <a:t>Health issues</a:t>
            </a:r>
          </a:p>
          <a:p>
            <a:r>
              <a:rPr lang="en-US" sz="4200" dirty="0"/>
              <a:t>Mobility and transportation difficulties</a:t>
            </a:r>
          </a:p>
          <a:p>
            <a:r>
              <a:rPr lang="en-US" sz="4200" dirty="0"/>
              <a:t>Quarantine do to </a:t>
            </a:r>
            <a:r>
              <a:rPr lang="en-US" sz="4200" dirty="0" err="1"/>
              <a:t>Covid</a:t>
            </a:r>
            <a:endParaRPr lang="en-US" sz="4200" dirty="0"/>
          </a:p>
          <a:p>
            <a:endParaRPr lang="en-US" sz="4200" dirty="0"/>
          </a:p>
          <a:p>
            <a:endParaRPr lang="en-US" sz="4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E6BDD57B-E12E-4F19-916B-10518AFD2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133600"/>
            <a:ext cx="7408333" cy="3992563"/>
          </a:xfrm>
        </p:spPr>
        <p:txBody>
          <a:bodyPr>
            <a:noAutofit/>
          </a:bodyPr>
          <a:lstStyle/>
          <a:p>
            <a:r>
              <a:rPr lang="en-US" sz="3200" dirty="0"/>
              <a:t>Senior isolation increases the risk of mortality</a:t>
            </a:r>
          </a:p>
          <a:p>
            <a:r>
              <a:rPr lang="en-US" sz="3200" dirty="0"/>
              <a:t>Feelings of loneliness can negatively affect both physical and mental health</a:t>
            </a:r>
          </a:p>
          <a:p>
            <a:r>
              <a:rPr lang="en-US" sz="3200" dirty="0"/>
              <a:t>Perceived loneliness contributes to cognitive decline and risk of dementia</a:t>
            </a:r>
          </a:p>
          <a:p>
            <a:r>
              <a:rPr lang="en-US" sz="3200" dirty="0"/>
              <a:t>Social isolation makes seniors more vulnerable to elder abuse.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6632F4CF-02C7-4B0F-AE92-3564C403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  <p:extLst>
      <p:ext uri="{BB962C8B-B14F-4D97-AF65-F5344CB8AC3E}">
        <p14:creationId xmlns:p14="http://schemas.microsoft.com/office/powerpoint/2010/main" val="6408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7C018127-2391-4B93-833E-41CE23B300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81200"/>
            <a:ext cx="8077200" cy="4144963"/>
          </a:xfrm>
        </p:spPr>
        <p:txBody>
          <a:bodyPr>
            <a:noAutofit/>
          </a:bodyPr>
          <a:lstStyle/>
          <a:p>
            <a:r>
              <a:rPr lang="en-US" sz="3200" dirty="0"/>
              <a:t>Social isolation in seniors is linked to long-term illness</a:t>
            </a:r>
          </a:p>
          <a:p>
            <a:r>
              <a:rPr lang="en-US" sz="3200" dirty="0"/>
              <a:t>Loneliness in seniors is a major risk factor for depression</a:t>
            </a:r>
          </a:p>
          <a:p>
            <a:r>
              <a:rPr lang="en-US" sz="3200" dirty="0"/>
              <a:t>Socially isolated seniors are more pessimistic about the future</a:t>
            </a:r>
          </a:p>
          <a:p>
            <a:r>
              <a:rPr lang="en-US" sz="3200" dirty="0"/>
              <a:t>Physical and geographic isolation often leads to social isolation.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FB5A8D6-554A-46FF-B8A8-53817AB79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Isolation/loneliness</a:t>
            </a:r>
          </a:p>
        </p:txBody>
      </p:sp>
    </p:spTree>
    <p:extLst>
      <p:ext uri="{BB962C8B-B14F-4D97-AF65-F5344CB8AC3E}">
        <p14:creationId xmlns:p14="http://schemas.microsoft.com/office/powerpoint/2010/main" val="420770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FE03958D-5EFA-465A-A7D7-180F7790D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09800"/>
            <a:ext cx="7848599" cy="3916363"/>
          </a:xfrm>
        </p:spPr>
        <p:txBody>
          <a:bodyPr>
            <a:noAutofit/>
          </a:bodyPr>
          <a:lstStyle/>
          <a:p>
            <a:r>
              <a:rPr lang="en-US" sz="3200" dirty="0"/>
              <a:t>Loss of a spouse is a major risk factor for loneliness and isolation</a:t>
            </a:r>
          </a:p>
          <a:p>
            <a:r>
              <a:rPr lang="en-US" sz="3200" dirty="0"/>
              <a:t>Transportation challenges can lead to social isolation</a:t>
            </a:r>
          </a:p>
          <a:p>
            <a:r>
              <a:rPr lang="en-US" sz="3200" dirty="0"/>
              <a:t>Caregivers of the elderly are also at risk for social isolation</a:t>
            </a:r>
          </a:p>
          <a:p>
            <a:r>
              <a:rPr lang="en-US" sz="3200" dirty="0"/>
              <a:t>Loneliness can be contagious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03A9F0C0-83A5-4C1C-999A-E4C511DC8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  <p:extLst>
      <p:ext uri="{BB962C8B-B14F-4D97-AF65-F5344CB8AC3E}">
        <p14:creationId xmlns:p14="http://schemas.microsoft.com/office/powerpoint/2010/main" val="3421623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xmlns="" id="{8264A780-74EF-461F-B2A3-513E7490F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Loneliness causes high blood pressure</a:t>
            </a:r>
          </a:p>
          <a:p>
            <a:r>
              <a:rPr lang="en-US" sz="3200" dirty="0"/>
              <a:t>Isolated seniors are more likely to need long-term care</a:t>
            </a:r>
          </a:p>
          <a:p>
            <a:r>
              <a:rPr lang="en-US" sz="3200" dirty="0"/>
              <a:t>Lonely people are more likely to engage in unhealthy behavior</a:t>
            </a:r>
          </a:p>
          <a:p>
            <a:endParaRPr lang="en-US" sz="3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3C6535-CD69-40AF-83F4-5C7499130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isolation /loneliness</a:t>
            </a:r>
          </a:p>
        </p:txBody>
      </p:sp>
    </p:spTree>
    <p:extLst>
      <p:ext uri="{BB962C8B-B14F-4D97-AF65-F5344CB8AC3E}">
        <p14:creationId xmlns:p14="http://schemas.microsoft.com/office/powerpoint/2010/main" val="189177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1391</TotalTime>
  <Words>762</Words>
  <Application>Microsoft Office PowerPoint</Application>
  <PresentationFormat>On-screen Show (4:3)</PresentationFormat>
  <Paragraphs>122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Social Isolation/loneliness</vt:lpstr>
      <vt:lpstr>Social Isolation /loneliness</vt:lpstr>
      <vt:lpstr>Social Isolation/loneliness</vt:lpstr>
      <vt:lpstr>Social isolation</vt:lpstr>
      <vt:lpstr>Social isolation /loneliness</vt:lpstr>
      <vt:lpstr>Social Isolation /loneliness</vt:lpstr>
      <vt:lpstr>Social Isolation/loneliness</vt:lpstr>
      <vt:lpstr>Social Isolation /loneliness</vt:lpstr>
      <vt:lpstr>Social isolation /loneliness</vt:lpstr>
      <vt:lpstr>Social isolation /loneliness</vt:lpstr>
      <vt:lpstr>Social isolation /loneliness</vt:lpstr>
      <vt:lpstr>Interventions work!</vt:lpstr>
      <vt:lpstr>Socialization</vt:lpstr>
      <vt:lpstr>Technology</vt:lpstr>
      <vt:lpstr>Nutrition</vt:lpstr>
      <vt:lpstr>Health, wellness and safety </vt:lpstr>
      <vt:lpstr>Health, wellness and safety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Install</dc:creator>
  <cp:lastModifiedBy>Towne Pharmacy</cp:lastModifiedBy>
  <cp:revision>92</cp:revision>
  <cp:lastPrinted>2018-02-02T20:36:07Z</cp:lastPrinted>
  <dcterms:created xsi:type="dcterms:W3CDTF">2014-07-01T15:23:02Z</dcterms:created>
  <dcterms:modified xsi:type="dcterms:W3CDTF">2022-02-25T18:16:46Z</dcterms:modified>
</cp:coreProperties>
</file>